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Last Edit: </a:t>
            </a:r>
            <a:fld id="{6C141219-0FC9-48E3-8486-DD8A99E4B849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5D9DA48-06A4-4AFE-9C55-67384CD8DF97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8" name="Picture 7"/>
          <p:cNvPicPr/>
          <p:nvPr/>
        </p:nvPicPr>
        <p:blipFill>
          <a:blip r:embed="rId14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9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2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Last Edit: </a:t>
            </a:r>
            <a:fld id="{403FB91B-7178-4BAB-99A9-60AC71DDC7C1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7023EC51-FF0A-4F0A-A252-37417C136D31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mailto:james_mcgill@yahoo.com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tif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youtu.be/O5BjZQMhvHw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youtu.be/x27_qslF8Ko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Tomada de decisões em equipe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81040" y="516096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James McGill, Coach, The Brainiac Maniacs (Team 25108)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CRéDIToS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Essa lição foi escrita por James McGill (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2"/>
              </a:rPr>
              <a:t>james_mcgill@yahoo.com</a:t>
            </a: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)</a:t>
            </a:r>
          </a:p>
          <a:p>
            <a:pPr marL="306000" indent="-305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Mais lições da FIRST LEGO League disponíveis em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3"/>
              </a:rPr>
              <a:t>www.flltutorials.com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000000"/>
                </a:solidFill>
                <a:latin typeface="Gill Sans MT"/>
              </a:rPr>
              <a:t>Traduzido por Equipe Sunrise, de Santa Catarina, Brasil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392000" y="6392160"/>
            <a:ext cx="3300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Última edição: </a:t>
            </a:r>
            <a:fld id="{07F7C17D-D2A5-45F3-8A83-222F09E9AA33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581040" y="6387840"/>
            <a:ext cx="359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31C66DB-4E87-4B8B-ABAA-3E650FEC477D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10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572400" y="5047200"/>
            <a:ext cx="7989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2400" b="0" u="sng" strike="noStrike" spc="-1">
                <a:solidFill>
                  <a:srgbClr val="828282"/>
                </a:solidFill>
                <a:uFillTx/>
                <a:latin typeface="Gill Sans MT"/>
                <a:hlinkClick r:id="rId4"/>
              </a:rPr>
              <a:t>Creative Commons Attribution-NonCommercial-ShareAlike 4.0 International License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151" name="Picture 10"/>
          <p:cNvPicPr/>
          <p:nvPr/>
        </p:nvPicPr>
        <p:blipFill>
          <a:blip r:embed="rId5"/>
          <a:stretch/>
        </p:blipFill>
        <p:spPr>
          <a:xfrm>
            <a:off x="3486600" y="4035960"/>
            <a:ext cx="2552400" cy="88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Conheça o BRAINIACS MANIACS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448200" y="1505520"/>
            <a:ext cx="2567880" cy="435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Equipe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Garotas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Escoteiras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do Texas</a:t>
            </a:r>
          </a:p>
          <a:p>
            <a:pPr marL="306000" indent="-305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Venceu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campeonato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estadual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sua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temporada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estreia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Participou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do World Festival Houston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2018</a:t>
            </a:r>
          </a:p>
        </p:txBody>
      </p:sp>
      <p:sp>
        <p:nvSpPr>
          <p:cNvPr id="95" name="TextShape 3"/>
          <p:cNvSpPr txBox="1"/>
          <p:nvPr/>
        </p:nvSpPr>
        <p:spPr>
          <a:xfrm>
            <a:off x="4464000" y="6392160"/>
            <a:ext cx="3228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Última edição: </a:t>
            </a:r>
            <a:fld id="{D21FB118-7390-4564-A520-A3D159B3EE8D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96" name="TextShape 4"/>
          <p:cNvSpPr txBox="1"/>
          <p:nvPr/>
        </p:nvSpPr>
        <p:spPr>
          <a:xfrm>
            <a:off x="581040" y="6387840"/>
            <a:ext cx="359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97" name="TextShape 5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7E82F637-4687-4A02-9A97-4FA2F983C6A5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2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98" name="Picture 6"/>
          <p:cNvPicPr/>
          <p:nvPr/>
        </p:nvPicPr>
        <p:blipFill>
          <a:blip r:embed="rId2"/>
          <a:stretch/>
        </p:blipFill>
        <p:spPr>
          <a:xfrm>
            <a:off x="3398400" y="1505520"/>
            <a:ext cx="5288040" cy="445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Crie algumas regras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448200" y="1505520"/>
            <a:ext cx="3851280" cy="4753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Crie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algumas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regras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revejam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atualizem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elas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no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começo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cada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treino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ver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expectativas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comportamento</a:t>
            </a:r>
            <a:endParaRPr lang="en-US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Para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criar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primeiras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regras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revisamos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Lego Core Values, 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sempre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começamos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com “Se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divertir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” e “As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crianças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fazem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trabalho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”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Faça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com 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crianças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escrevam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ideiaser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Sugira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algumas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regras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comuns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Para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conflitos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façam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referência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regra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já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existente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ou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adicionem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nova</a:t>
            </a:r>
          </a:p>
        </p:txBody>
      </p:sp>
      <p:sp>
        <p:nvSpPr>
          <p:cNvPr id="101" name="TextShape 3"/>
          <p:cNvSpPr txBox="1"/>
          <p:nvPr/>
        </p:nvSpPr>
        <p:spPr>
          <a:xfrm>
            <a:off x="4320000" y="6392160"/>
            <a:ext cx="3372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Última edição: </a:t>
            </a:r>
            <a:fld id="{DE5478FC-4C66-435B-A227-3F1E333D06ED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02" name="TextShape 4"/>
          <p:cNvSpPr txBox="1"/>
          <p:nvPr/>
        </p:nvSpPr>
        <p:spPr>
          <a:xfrm>
            <a:off x="581040" y="6387840"/>
            <a:ext cx="359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03" name="TextShape 5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3A35D15-4FC1-40D7-9260-E1383B9D079C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3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04" name="Picture 6"/>
          <p:cNvPicPr/>
          <p:nvPr/>
        </p:nvPicPr>
        <p:blipFill>
          <a:blip r:embed="rId2"/>
          <a:stretch/>
        </p:blipFill>
        <p:spPr>
          <a:xfrm rot="5400000">
            <a:off x="4227840" y="1881720"/>
            <a:ext cx="4679280" cy="4074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Tomada de decisões em grupo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448200" y="1505520"/>
            <a:ext cx="4860000" cy="435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Para “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grandes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”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decisões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(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nome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da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equipe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projeto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, etc.),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crie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grande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processo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tomada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decisões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como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Brainstorm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durante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3-5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minutos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conseguir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máximo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ideias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Junte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ideias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parecidas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(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como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nomes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equipes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baseada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animais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planetas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etc.) 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faça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votação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grupo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selecionar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o top 3 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depois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o top 1</a:t>
            </a:r>
          </a:p>
        </p:txBody>
      </p:sp>
      <p:sp>
        <p:nvSpPr>
          <p:cNvPr id="107" name="TextShape 3"/>
          <p:cNvSpPr txBox="1"/>
          <p:nvPr/>
        </p:nvSpPr>
        <p:spPr>
          <a:xfrm>
            <a:off x="4320000" y="6392160"/>
            <a:ext cx="3372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Útlima edição: </a:t>
            </a:r>
            <a:fld id="{7A677CAA-2ACD-44BA-84C0-50D8199DFB65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08" name="TextShape 4"/>
          <p:cNvSpPr txBox="1"/>
          <p:nvPr/>
        </p:nvSpPr>
        <p:spPr>
          <a:xfrm>
            <a:off x="581040" y="6387840"/>
            <a:ext cx="359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09" name="TextShape 5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38FCFF1-FC30-4819-8223-C7FEB182135F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4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10" name="Picture 7"/>
          <p:cNvPicPr/>
          <p:nvPr/>
        </p:nvPicPr>
        <p:blipFill>
          <a:blip r:embed="rId2"/>
          <a:stretch/>
        </p:blipFill>
        <p:spPr>
          <a:xfrm>
            <a:off x="5559480" y="2594520"/>
            <a:ext cx="3262320" cy="21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Exemplo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 de </a:t>
            </a: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tomadas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 de </a:t>
            </a: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decisões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 </a:t>
            </a: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em</a:t>
            </a:r>
            <a:r>
              <a:rPr lang="en-US" sz="2400" b="0" strike="noStrike" cap="all" spc="-1" dirty="0">
                <a:solidFill>
                  <a:srgbClr val="FFFFFF"/>
                </a:solidFill>
                <a:latin typeface="Gill Sans MT"/>
              </a:rPr>
              <a:t> </a:t>
            </a:r>
            <a:r>
              <a:rPr lang="en-US" sz="2400" b="0" strike="noStrike" cap="all" spc="-1" dirty="0" err="1">
                <a:solidFill>
                  <a:srgbClr val="FFFFFF"/>
                </a:solidFill>
                <a:latin typeface="Gill Sans MT"/>
              </a:rPr>
              <a:t>grupo</a:t>
            </a:r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448200" y="1505520"/>
            <a:ext cx="4638960" cy="435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Nossa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equipe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entrou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FIRST FIRST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Parodyt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Começamos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com 5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ideias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Primeira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votação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diminuiu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para 4</a:t>
            </a: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Demorou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2 rounds para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selecionar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vencedor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Vídeo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final: The Brainiac Maniacs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fazendo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“I’m Still Building” (</a:t>
            </a:r>
            <a:r>
              <a:rPr lang="en-US" sz="2000" b="0" u="sng" strike="noStrike" spc="-1" dirty="0">
                <a:solidFill>
                  <a:srgbClr val="828282"/>
                </a:solidFill>
                <a:uFillTx/>
                <a:latin typeface="Gill Sans MT"/>
                <a:hlinkClick r:id="rId2"/>
              </a:rPr>
              <a:t>https://youtu.be/O5BjZQMhvHw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</p:txBody>
      </p:sp>
      <p:sp>
        <p:nvSpPr>
          <p:cNvPr id="113" name="TextShape 3"/>
          <p:cNvSpPr txBox="1"/>
          <p:nvPr/>
        </p:nvSpPr>
        <p:spPr>
          <a:xfrm>
            <a:off x="4392000" y="6392160"/>
            <a:ext cx="3300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Última edição: </a:t>
            </a:r>
            <a:fld id="{BD2515AC-67AF-4991-A993-28AE4666297A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14" name="TextShape 4"/>
          <p:cNvSpPr txBox="1"/>
          <p:nvPr/>
        </p:nvSpPr>
        <p:spPr>
          <a:xfrm>
            <a:off x="581040" y="6387840"/>
            <a:ext cx="3666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15" name="TextShape 5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F6895FC-D14D-4205-B73F-6539A8026F3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5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16" name="Picture 8"/>
          <p:cNvPicPr/>
          <p:nvPr/>
        </p:nvPicPr>
        <p:blipFill>
          <a:blip r:embed="rId3"/>
          <a:stretch/>
        </p:blipFill>
        <p:spPr>
          <a:xfrm rot="5400000">
            <a:off x="4865760" y="2152800"/>
            <a:ext cx="4172760" cy="323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cap="all" spc="-1" dirty="0" err="1">
                <a:solidFill>
                  <a:srgbClr val="FFFFFF"/>
                </a:solidFill>
                <a:latin typeface="Gill Sans MT"/>
              </a:rPr>
              <a:t>Façam</a:t>
            </a:r>
            <a:r>
              <a:rPr lang="en-US" sz="2000" b="0" strike="noStrike" cap="all" spc="-1" dirty="0">
                <a:solidFill>
                  <a:srgbClr val="FFFFFF"/>
                </a:solidFill>
                <a:latin typeface="Gill Sans MT"/>
              </a:rPr>
              <a:t> </a:t>
            </a:r>
            <a:r>
              <a:rPr lang="en-US" sz="2000" b="0" strike="noStrike" cap="all" spc="-1" dirty="0" err="1">
                <a:solidFill>
                  <a:srgbClr val="FFFFFF"/>
                </a:solidFill>
                <a:latin typeface="Gill Sans MT"/>
              </a:rPr>
              <a:t>atividades</a:t>
            </a:r>
            <a:r>
              <a:rPr lang="en-US" sz="2000" b="0" strike="noStrike" cap="all" spc="-1" dirty="0">
                <a:solidFill>
                  <a:srgbClr val="FFFFFF"/>
                </a:solidFill>
                <a:latin typeface="Gill Sans MT"/>
              </a:rPr>
              <a:t> para </a:t>
            </a:r>
            <a:r>
              <a:rPr lang="en-US" sz="2000" b="0" strike="noStrike" cap="all" spc="-1" dirty="0" err="1">
                <a:solidFill>
                  <a:srgbClr val="FFFFFF"/>
                </a:solidFill>
                <a:latin typeface="Gill Sans MT"/>
              </a:rPr>
              <a:t>desenvolver</a:t>
            </a:r>
            <a:r>
              <a:rPr lang="en-US" sz="2000" b="0" strike="noStrike" cap="all" spc="-1" dirty="0">
                <a:solidFill>
                  <a:srgbClr val="FFFFFF"/>
                </a:solidFill>
                <a:latin typeface="Gill Sans MT"/>
              </a:rPr>
              <a:t> as </a:t>
            </a:r>
            <a:r>
              <a:rPr lang="en-US" sz="2000" b="0" strike="noStrike" cap="all" spc="-1" dirty="0" err="1">
                <a:solidFill>
                  <a:srgbClr val="FFFFFF"/>
                </a:solidFill>
                <a:latin typeface="Gill Sans MT"/>
              </a:rPr>
              <a:t>tomadas</a:t>
            </a:r>
            <a:r>
              <a:rPr lang="en-US" sz="2000" b="0" strike="noStrike" cap="all" spc="-1" dirty="0">
                <a:solidFill>
                  <a:srgbClr val="FFFFFF"/>
                </a:solidFill>
                <a:latin typeface="Gill Sans MT"/>
              </a:rPr>
              <a:t> de </a:t>
            </a:r>
            <a:r>
              <a:rPr lang="en-US" sz="2000" b="0" strike="noStrike" cap="all" spc="-1" dirty="0" err="1">
                <a:solidFill>
                  <a:srgbClr val="FFFFFF"/>
                </a:solidFill>
                <a:latin typeface="Gill Sans MT"/>
              </a:rPr>
              <a:t>decisões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448200" y="1505520"/>
            <a:ext cx="4454280" cy="435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Inclua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prática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i="1" strike="noStrike" spc="-1" dirty="0">
                <a:solidFill>
                  <a:srgbClr val="3D3D3D"/>
                </a:solidFill>
                <a:latin typeface="Gill Sans MT"/>
              </a:rPr>
              <a:t>Core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cada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treino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FLLTutorials.com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é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ótima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fonte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, mas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também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pesquise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por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outras</a:t>
            </a:r>
            <a:endParaRPr lang="en-US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Após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cada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prática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pergunte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: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O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deu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certo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O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poderia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ter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sido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melhor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Como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vocês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comunicaram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Como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vocês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comunicar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melhor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Quão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bem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vocês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planejaram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Como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vocês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planejar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melhor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</p:txBody>
      </p:sp>
      <p:sp>
        <p:nvSpPr>
          <p:cNvPr id="119" name="TextShape 3"/>
          <p:cNvSpPr txBox="1"/>
          <p:nvPr/>
        </p:nvSpPr>
        <p:spPr>
          <a:xfrm>
            <a:off x="4320000" y="6392160"/>
            <a:ext cx="3372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Última edição: </a:t>
            </a:r>
            <a:fld id="{9F220F28-76C2-4B9B-BE8A-C03A2FB17976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20" name="TextShape 4"/>
          <p:cNvSpPr txBox="1"/>
          <p:nvPr/>
        </p:nvSpPr>
        <p:spPr>
          <a:xfrm>
            <a:off x="581040" y="6387840"/>
            <a:ext cx="359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21" name="TextShape 5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2A132CE-BF5A-464B-88F5-7BE49CB59310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6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5316120" y="2090880"/>
            <a:ext cx="3500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Building Duplicate LEGO models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23" name="Picture 7"/>
          <p:cNvPicPr/>
          <p:nvPr/>
        </p:nvPicPr>
        <p:blipFill>
          <a:blip r:embed="rId2"/>
          <a:stretch/>
        </p:blipFill>
        <p:spPr>
          <a:xfrm>
            <a:off x="5124960" y="2460240"/>
            <a:ext cx="3551400" cy="266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Todos podem ter uma função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448200" y="1505520"/>
            <a:ext cx="4814280" cy="5067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Funções podem ajudar equipes com práticas de </a:t>
            </a:r>
            <a:r>
              <a:rPr lang="en-US" sz="1800" b="0" i="1" strike="noStrike" spc="-1">
                <a:solidFill>
                  <a:srgbClr val="3D3D3D"/>
                </a:solidFill>
                <a:latin typeface="Gill Sans MT"/>
              </a:rPr>
              <a:t>Core</a:t>
            </a: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É bom rotacionar as funções para que cada membro participe de cada etapa, e depois decidir se cada um terá funções fixas</a:t>
            </a: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Funções incluem: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Gerente de Brainstorm:  Se resposabiliza pela rápida e organizada resolução de ideias. 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Gerente de Tarefas:  Em cargo de entender as tarefas do desafio, focar a equipe no desafio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Gerente do Tempor: Em cargo de quanto tempo a equipe gastou em cada tarefa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Gerente de Materiais: Em cargo de como os materiais serão utilizados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Membro Flex: Membro da equipe sem uma função fixa, que ajuda todas as outras</a:t>
            </a:r>
          </a:p>
        </p:txBody>
      </p:sp>
      <p:sp>
        <p:nvSpPr>
          <p:cNvPr id="126" name="TextShape 3"/>
          <p:cNvSpPr txBox="1"/>
          <p:nvPr/>
        </p:nvSpPr>
        <p:spPr>
          <a:xfrm>
            <a:off x="4392000" y="6392160"/>
            <a:ext cx="3300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Última edição: </a:t>
            </a:r>
            <a:fld id="{F1661F48-699C-454F-B9CF-8347E3FC5959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27" name="TextShape 4"/>
          <p:cNvSpPr txBox="1"/>
          <p:nvPr/>
        </p:nvSpPr>
        <p:spPr>
          <a:xfrm>
            <a:off x="581040" y="6387840"/>
            <a:ext cx="359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28" name="TextShape 5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41693DA-CED0-43FC-9FAD-2D8B4B8EC512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7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29" name="Picture 6"/>
          <p:cNvPicPr/>
          <p:nvPr/>
        </p:nvPicPr>
        <p:blipFill>
          <a:blip r:embed="rId2"/>
          <a:stretch/>
        </p:blipFill>
        <p:spPr>
          <a:xfrm rot="5400000">
            <a:off x="5676480" y="2232000"/>
            <a:ext cx="2947680" cy="299484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5951520" y="1886760"/>
            <a:ext cx="2397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Marble Roller Coaster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Encorajando comunicação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448200" y="1505520"/>
            <a:ext cx="463896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Siga as regras da equipe e estas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Façam turnos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Assim que você compartilhar uma ideia, ela pertence a equipe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Construir nas ideias uns dos outros é ótimo!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Não diga “não”, diga “Sim, e…”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Veja </a:t>
            </a:r>
            <a:r>
              <a:rPr lang="en-US" sz="2400" b="0" u="sng" strike="noStrike" spc="-1">
                <a:solidFill>
                  <a:srgbClr val="828282"/>
                </a:solidFill>
                <a:uFillTx/>
                <a:latin typeface="Gill Sans MT"/>
                <a:hlinkClick r:id="rId2"/>
              </a:rPr>
              <a:t>https://youtu.be/x27_qslF8Ko</a:t>
            </a:r>
            <a:endParaRPr lang="en-US" sz="2400" b="0" strike="noStrike" spc="-1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Faça com que membros da equipe e “mini-equipes” apresentem para o grupo</a:t>
            </a:r>
          </a:p>
        </p:txBody>
      </p:sp>
      <p:sp>
        <p:nvSpPr>
          <p:cNvPr id="133" name="TextShape 3"/>
          <p:cNvSpPr txBox="1"/>
          <p:nvPr/>
        </p:nvSpPr>
        <p:spPr>
          <a:xfrm>
            <a:off x="4320000" y="6392160"/>
            <a:ext cx="3372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Última edição: </a:t>
            </a:r>
            <a:fld id="{56DD6E03-C591-4E25-92EB-2790BB079FDA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34" name="TextShape 4"/>
          <p:cNvSpPr txBox="1"/>
          <p:nvPr/>
        </p:nvSpPr>
        <p:spPr>
          <a:xfrm>
            <a:off x="581040" y="6387840"/>
            <a:ext cx="359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35" name="TextShape 5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E425F22-791A-4D37-B06C-EFE55D28939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8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36" name="Picture 8"/>
          <p:cNvPicPr/>
          <p:nvPr/>
        </p:nvPicPr>
        <p:blipFill>
          <a:blip r:embed="rId3"/>
          <a:stretch/>
        </p:blipFill>
        <p:spPr>
          <a:xfrm>
            <a:off x="5734440" y="1802520"/>
            <a:ext cx="2836080" cy="323820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5734440" y="5070600"/>
            <a:ext cx="283608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Gill Sans MT"/>
              </a:rPr>
              <a:t>Sub-teams of 2 presented and discussed before a final design was selected  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Controlando conflitos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48200" y="1505520"/>
            <a:ext cx="4806720" cy="435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Conflitos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acontecem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é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como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equipe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enfrenta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isso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conta</a:t>
            </a:r>
            <a:endParaRPr lang="en-US" sz="2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838440" lvl="1" indent="-5140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Gill Sans MT"/>
              <a:buAutoNum type="arabicPeriod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Pergunte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membros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envolvidos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trabalharem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nisso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838440" lvl="1" indent="-5140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Gill Sans MT"/>
              <a:buAutoNum type="arabicPeriod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eles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conseguirem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medie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discussão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838440" lvl="1" indent="-5140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Gill Sans MT"/>
              <a:buAutoNum type="arabicPeriod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ainda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tiver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sido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resolvido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faça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2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ou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3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pedra-papel-tesoura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838440" lvl="1" indent="-5140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Gill Sans MT"/>
              <a:buAutoNum type="arabicPeriod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ainda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tiver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confrontos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converse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individualmente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4392000" y="6392160"/>
            <a:ext cx="3300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Última edição: </a:t>
            </a:r>
            <a:fld id="{29C5559F-5613-4E3B-8E03-A258004323C9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581040" y="6387840"/>
            <a:ext cx="3594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42" name="TextShape 5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0CAB734D-9E74-4F2B-81D7-2A50AE73DEDE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9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43" name="Content Placeholder 7"/>
          <p:cNvPicPr/>
          <p:nvPr/>
        </p:nvPicPr>
        <p:blipFill>
          <a:blip r:embed="rId2"/>
          <a:stretch/>
        </p:blipFill>
        <p:spPr>
          <a:xfrm rot="5400000">
            <a:off x="5271840" y="2406600"/>
            <a:ext cx="3434760" cy="3074400"/>
          </a:xfrm>
          <a:prstGeom prst="rect">
            <a:avLst/>
          </a:prstGeom>
          <a:ln>
            <a:noFill/>
          </a:ln>
        </p:spPr>
      </p:pic>
      <p:sp>
        <p:nvSpPr>
          <p:cNvPr id="144" name="CustomShape 6"/>
          <p:cNvSpPr/>
          <p:nvPr/>
        </p:nvSpPr>
        <p:spPr>
          <a:xfrm>
            <a:off x="6226920" y="1760400"/>
            <a:ext cx="1661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Tower Building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4899</TotalTime>
  <Words>700</Words>
  <Application>Microsoft Macintosh PowerPoint</Application>
  <PresentationFormat>On-screen Show (4:3)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DejaVu Sans</vt:lpstr>
      <vt:lpstr>Gill Sans MT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Sanjay Seshan</dc:creator>
  <dc:description/>
  <cp:lastModifiedBy>Sanjay Seshan</cp:lastModifiedBy>
  <cp:revision>59</cp:revision>
  <dcterms:created xsi:type="dcterms:W3CDTF">2018-06-09T21:02:33Z</dcterms:created>
  <dcterms:modified xsi:type="dcterms:W3CDTF">2018-10-01T13:10:40Z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16.0015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